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0" r:id="rId1"/>
  </p:sldMasterIdLst>
  <p:notesMasterIdLst>
    <p:notesMasterId r:id="rId17"/>
  </p:notesMasterIdLst>
  <p:handoutMasterIdLst>
    <p:handoutMasterId r:id="rId18"/>
  </p:handoutMasterIdLst>
  <p:sldIdLst>
    <p:sldId id="539" r:id="rId2"/>
    <p:sldId id="279" r:id="rId3"/>
    <p:sldId id="556" r:id="rId4"/>
    <p:sldId id="557" r:id="rId5"/>
    <p:sldId id="546" r:id="rId6"/>
    <p:sldId id="549" r:id="rId7"/>
    <p:sldId id="551" r:id="rId8"/>
    <p:sldId id="554" r:id="rId9"/>
    <p:sldId id="552" r:id="rId10"/>
    <p:sldId id="558" r:id="rId11"/>
    <p:sldId id="550" r:id="rId12"/>
    <p:sldId id="541" r:id="rId13"/>
    <p:sldId id="553" r:id="rId14"/>
    <p:sldId id="5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ispiel-Folien THU" id="{7A70DAC5-EF83-4B39-99F6-6B1836337FC8}">
          <p14:sldIdLst>
            <p14:sldId id="539"/>
          </p14:sldIdLst>
        </p14:section>
        <p14:section name="Agenda" id="{27831FB3-36C6-4F4F-9E18-5DB5EE344899}">
          <p14:sldIdLst>
            <p14:sldId id="279"/>
          </p14:sldIdLst>
        </p14:section>
        <p14:section name="Intro" id="{0BFC2298-0D63-4300-9620-FBC588B3D53D}">
          <p14:sldIdLst>
            <p14:sldId id="556"/>
            <p14:sldId id="557"/>
          </p14:sldIdLst>
        </p14:section>
        <p14:section name="Technical Foundations" id="{9FA11B73-BDD7-4E0B-9604-DF406647C055}">
          <p14:sldIdLst>
            <p14:sldId id="546"/>
            <p14:sldId id="549"/>
            <p14:sldId id="551"/>
            <p14:sldId id="554"/>
            <p14:sldId id="552"/>
            <p14:sldId id="558"/>
            <p14:sldId id="550"/>
          </p14:sldIdLst>
        </p14:section>
        <p14:section name="use case" id="{D42778AC-12B9-43DC-9F7F-F1736DDDE639}">
          <p14:sldIdLst>
            <p14:sldId id="541"/>
          </p14:sldIdLst>
        </p14:section>
        <p14:section name="System Overview" id="{EC9E8046-E926-463A-9532-192294AFE0DF}">
          <p14:sldIdLst>
            <p14:sldId id="553"/>
          </p14:sldIdLst>
        </p14:section>
        <p14:section name="Demo" id="{3A0F47A2-34FB-4A0B-91A1-7F89417C1682}">
          <p14:sldIdLst>
            <p14:sldId id="570"/>
          </p14:sldIdLst>
        </p14:section>
        <p14:section name="Outro" id="{4F4A3F92-38AF-4915-9257-195F14FB1760}">
          <p14:sldIdLst>
            <p14:sldId id="269"/>
          </p14:sldIdLst>
        </p14:section>
        <p14:section name="Info &amp; Hilfestellung" id="{DCDBA7AD-C7AC-4441-AD3A-3607A6F1D34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537" userDrawn="1">
          <p15:clr>
            <a:srgbClr val="A4A3A4"/>
          </p15:clr>
        </p15:guide>
        <p15:guide id="4" pos="73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FDC"/>
    <a:srgbClr val="13ABDB"/>
    <a:srgbClr val="0065C0"/>
    <a:srgbClr val="B38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7603" autoAdjust="0"/>
  </p:normalViewPr>
  <p:slideViewPr>
    <p:cSldViewPr snapToGrid="0" showGuides="1">
      <p:cViewPr varScale="1">
        <p:scale>
          <a:sx n="86" d="100"/>
          <a:sy n="86" d="100"/>
        </p:scale>
        <p:origin x="1494" y="78"/>
      </p:cViewPr>
      <p:guideLst>
        <p:guide orient="horz" pos="2160"/>
        <p:guide pos="3840"/>
        <p:guide pos="7537"/>
        <p:guide pos="73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6" d="100"/>
          <a:sy n="96" d="100"/>
        </p:scale>
        <p:origin x="3519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70DEA6A-5A56-4999-8C10-5C34B6444A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F90B5F-FA66-4B9E-AA4E-1A3B9E1592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2DC5A-CE0F-42FF-9A8F-8D6BF5189D70}" type="datetimeFigureOut">
              <a:rPr lang="de-DE" smtClean="0"/>
              <a:t>08.11.2024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96347A1-96DD-4F05-A7F0-55227092D5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4E0D365-C391-4990-A2DC-D0F6A69A1B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CFB075-78B6-40A7-B580-4706C2AF75DC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27127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g>
</file>

<file path=ppt/media/image17.png>
</file>

<file path=ppt/media/image18.jpg>
</file>

<file path=ppt/media/image19.jpg>
</file>

<file path=ppt/media/image2.png>
</file>

<file path=ppt/media/image20.gif>
</file>

<file path=ppt/media/image21.png>
</file>

<file path=ppt/media/image22.png>
</file>

<file path=ppt/media/image23.jpg>
</file>

<file path=ppt/media/image24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A847C-F8D5-4B7A-AB38-328EBDE6D6E1}" type="datetimeFigureOut">
              <a:rPr lang="de-DE" smtClean="0"/>
              <a:t>08.11.2024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9450D-02E7-4BF4-9A52-817DE351FFF9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0958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ir.upc.edu/projects/rostutorials/appendixRos2/index.html#communications-label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humble/Concepts/Basic/About-Client-Libraries.htm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ocs.ros.org/en/humble/Concepts/Basic/About-Services.html" TargetMode="External"/><Relationship Id="rId4" Type="http://schemas.openxmlformats.org/officeDocument/2006/relationships/hyperlink" Target="https://docs.ros.org/en/humble/Concepts/Basic/About-Topics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64624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main differences related to </a:t>
            </a: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communications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(detailed in Section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3"/>
              </a:rPr>
              <a:t>Communications in ROS 2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 are: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decentralized architecture (there is no ROS master; there are no global parameters) (In ROS 1 the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ROS master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acted as DNS server, i.e. it allowed nodes to retrieve info and communicate. In ROS 2 there is no master! By using the DDS communication middleware protocol, in ROS 2 each node has the capacity to discover any other node, which gives rise to fully distributed systems.)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As a difference with ROS 1, in ROS 2 services are asynchronous, i.e. the main thread is not stuck, although they can be made synchronous.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68895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ROS2 Layers : </a:t>
            </a:r>
          </a:p>
          <a:p>
            <a:pPr marL="171450" indent="-171450">
              <a:buFontTx/>
              <a:buChar char="-"/>
            </a:pPr>
            <a:r>
              <a:rPr lang="en-GB" dirty="0"/>
              <a:t>App Layer  : where the high level commands come ( RVIZ or some ros2 node ) </a:t>
            </a:r>
          </a:p>
          <a:p>
            <a:pPr marL="171450" indent="-171450">
              <a:buFontTx/>
              <a:buChar char="-"/>
            </a:pPr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party software : like Movit2 for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motion planning, manipulation, 3D perception, kinematics, control, and navigation.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Controllers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239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Usecases overview : </a:t>
            </a:r>
          </a:p>
          <a:p>
            <a:r>
              <a:rPr lang="en-GB" dirty="0"/>
              <a:t>Main components : </a:t>
            </a:r>
          </a:p>
          <a:p>
            <a:pPr marL="228600" indent="-228600">
              <a:buAutoNum type="arabicPeriod"/>
            </a:pPr>
            <a:r>
              <a:rPr lang="en-GB" dirty="0"/>
              <a:t>Remote frame work : is a dashboard with functionalities to chose the point to move both of the twins (and monitor the simulation)</a:t>
            </a:r>
          </a:p>
          <a:p>
            <a:pPr marL="228600" indent="-228600">
              <a:buAutoNum type="arabicPeriod"/>
            </a:pPr>
            <a:r>
              <a:rPr lang="en-GB" dirty="0"/>
              <a:t>Server Layer : connect the remote frame work with the controller layer of the system and authenticate the user (and store the user data and system data ) </a:t>
            </a:r>
          </a:p>
          <a:p>
            <a:pPr marL="228600" indent="-228600">
              <a:buAutoNum type="arabicPeriod"/>
            </a:pPr>
            <a:r>
              <a:rPr lang="en-GB" dirty="0"/>
              <a:t>Controller layer : control the hardware layer accordingly to the user interactions and sends back states from the hardware to the user layer </a:t>
            </a:r>
          </a:p>
          <a:p>
            <a:pPr marL="228600" indent="-228600">
              <a:buAutoNum type="arabicPeriod"/>
            </a:pPr>
            <a:r>
              <a:rPr lang="en-GB" dirty="0"/>
              <a:t>Hardware and Simulation layer : contains the connections to the hardware and the simulation and their own system 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08430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System overview 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6858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617604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1173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2838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Many students have limited software development skills, making it difficult to navigate the complexities of coding and robot interaction.</a:t>
            </a:r>
          </a:p>
          <a:p>
            <a:pPr marL="171450" indent="-171450">
              <a:buFontTx/>
              <a:buChar char="-"/>
            </a:pPr>
            <a:r>
              <a:rPr lang="en-US" dirty="0"/>
              <a:t>Students manually write code on their PCs and transfer it to the robot using a USB drive, which is time-consuming.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 manual process increases the likelihood of errors and requires significant technical effort, distracting students from focusing on core robotics concepts.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There is currently no simulation environment where students can test their code before deploying it on the real robot, limiting opportunities for trial and error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5162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Automation</a:t>
            </a:r>
            <a:r>
              <a:rPr lang="en-US" dirty="0"/>
              <a:t>: Automate the process of transferring code to the robot and controlling it to reduce technical overhead.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Focus on Robotics Concepts</a:t>
            </a:r>
            <a:r>
              <a:rPr lang="en-US" dirty="0"/>
              <a:t>: Enable students to concentrate on understanding robotics concepts rather than dealing with complex software development tasks.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Simulation and Real-time Integration</a:t>
            </a:r>
            <a:r>
              <a:rPr lang="en-US" dirty="0"/>
              <a:t>: Provide a </a:t>
            </a:r>
            <a:r>
              <a:rPr lang="en-US" b="1" dirty="0"/>
              <a:t>simulation environment</a:t>
            </a:r>
            <a:r>
              <a:rPr lang="en-US" dirty="0"/>
              <a:t> where students can test their code before using the physical robot, or even run simulations and real robots in parallel, enhancing the learning experience.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1767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a DT ? </a:t>
            </a:r>
          </a:p>
          <a:p>
            <a:pPr marL="171450" indent="-171450">
              <a:buFontTx/>
              <a:buChar char="-"/>
            </a:pPr>
            <a:r>
              <a:rPr lang="en-US" dirty="0"/>
              <a:t>represents the creation of a virtual replica of a physical object or system that is used to simulate, monitor, and optimize its real-world counterpart.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7988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Layers of integration : </a:t>
            </a:r>
          </a:p>
          <a:p>
            <a:pPr marL="171450" indent="-171450">
              <a:buFontTx/>
              <a:buChar char="-"/>
            </a:pPr>
            <a:r>
              <a:rPr lang="en-US" dirty="0"/>
              <a:t>Mirroring or Digital Model : Digital representation of a physical entity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Digital Shadow : Physical to virtual </a:t>
            </a:r>
            <a:r>
              <a:rPr lang="en-US" dirty="0" err="1"/>
              <a:t>uni</a:t>
            </a:r>
            <a:r>
              <a:rPr lang="en-US" dirty="0"/>
              <a:t>-directional information flow</a:t>
            </a:r>
          </a:p>
          <a:p>
            <a:pPr marL="171450" indent="-171450">
              <a:buFontTx/>
              <a:buChar char="-"/>
            </a:pPr>
            <a:r>
              <a:rPr lang="en-US" dirty="0"/>
              <a:t>Digital Twin :  virtual to physical bi-directional information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5058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ROS2 : </a:t>
            </a:r>
          </a:p>
          <a:p>
            <a:pPr marL="171450" indent="-171450">
              <a:buFontTx/>
              <a:buChar char="-"/>
            </a:pPr>
            <a:r>
              <a:rPr lang="en-US" dirty="0"/>
              <a:t>is an open source software development kit for robotics applications</a:t>
            </a:r>
          </a:p>
          <a:p>
            <a:pPr marL="171450" indent="-171450">
              <a:buFontTx/>
              <a:buChar char="-"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Robot Operating System (ROS) is a set of software libraries and tools for building robot applications.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From drivers and state-of-the-art algorithms to powerful developer tools,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purpose of ROS 2 is to offer a standard software platform to developers across industries that will carry them from research and prototyping through to deployment and production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3698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OS Layer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ROS 2 runs on different operating systems (Linux, Windows, Mac).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ROS Middleware Layer (RMW)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ROS 2 is based on the Data Distribution Service (DDS), an open standard for communications implemented over UDP. Since different DDS vendors can be used, a DDS API is provided, the ROS Middleware interface (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rmw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).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The adoption of DDS allows the exchange of information between processes with real-time characteristics, security capabilities, and custom quality of service of each connection.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ROS client library (RCL)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The basic functionality of all ROS 2 elements are implemented in a single C library called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rcl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; then the libraries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rclcpp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and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rclpy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adapt this functionality to the particularities of each language, C++ and Python, respectively. APIs for other languages can be implemented.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This allows new functionalities to be available sooner in any language.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User Code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: ROS 2 provides a convention on how to write nodes by forcing implemented nodes to inherit from a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Node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class that already has all the functionalities required. </a:t>
            </a:r>
            <a:r>
              <a:rPr lang="en-US" b="0" i="1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This saves a lot of time, facilitates a good modular structure and eases the cooperation between projects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360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ROS2 Nodes :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A node is a participant in the ROS 2 graph, which uses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3"/>
              </a:rPr>
              <a:t>client library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communicate with other nodes. Nodes can communicate with other nodes within the same process, in a different process, or on a different machine. Nodes are typically the unit of computation in a ROS graph; each node should do one logical thing.</a:t>
            </a:r>
          </a:p>
          <a:p>
            <a:pPr marL="171450" indent="-171450" algn="l">
              <a:buFontTx/>
              <a:buChar char="-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Nodes can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publish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deliver data to other nodes, or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4"/>
              </a:rPr>
              <a:t>subscribe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named topics to get data from other nodes. They can also act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client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have another node perform a computation on their behalf, or as a 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service server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to provide functionality to other nodes. 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9450D-02E7-4BF4-9A52-817DE351FFF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584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309027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441997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278994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6E92F937-2A94-4AD3-9948-390248B25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2623708"/>
            <a:ext cx="9540875" cy="2026903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918799BE-E2C2-4FFF-A9D5-141CBFF22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800100"/>
            <a:ext cx="9540875" cy="1823605"/>
          </a:xfrm>
        </p:spPr>
        <p:txBody>
          <a:bodyPr lIns="0">
            <a:noAutofit/>
          </a:bodyPr>
          <a:lstStyle>
            <a:lvl1pPr>
              <a:defRPr sz="5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1C3DA5FA-0E8D-4FCE-969B-835CF79806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AFBDDDF-10BF-49BB-BAD3-4D43B963B1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07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/Abschnitts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BE318CCB-74F7-4C95-97E3-C7B304E0B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97934" y="1665293"/>
            <a:ext cx="3882423" cy="4574827"/>
          </a:xfrm>
          <a:custGeom>
            <a:avLst/>
            <a:gdLst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0 w 5580063"/>
              <a:gd name="connsiteY3" fmla="*/ 4608513 h 4608513"/>
              <a:gd name="connsiteX4" fmla="*/ 0 w 5580063"/>
              <a:gd name="connsiteY4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80063 w 5580063"/>
              <a:gd name="connsiteY2" fmla="*/ 4608513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5580063 w 5580063"/>
              <a:gd name="connsiteY3" fmla="*/ 4608513 h 4608513"/>
              <a:gd name="connsiteX4" fmla="*/ 4963473 w 5580063"/>
              <a:gd name="connsiteY4" fmla="*/ 4603013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866214"/>
              <a:gd name="connsiteY0" fmla="*/ 0 h 4616164"/>
              <a:gd name="connsiteX1" fmla="*/ 5580063 w 5866214"/>
              <a:gd name="connsiteY1" fmla="*/ 0 h 4616164"/>
              <a:gd name="connsiteX2" fmla="*/ 5574518 w 5866214"/>
              <a:gd name="connsiteY2" fmla="*/ 3996302 h 4616164"/>
              <a:gd name="connsiteX3" fmla="*/ 4963473 w 5866214"/>
              <a:gd name="connsiteY3" fmla="*/ 4603013 h 4616164"/>
              <a:gd name="connsiteX4" fmla="*/ 0 w 5866214"/>
              <a:gd name="connsiteY4" fmla="*/ 4608513 h 4616164"/>
              <a:gd name="connsiteX5" fmla="*/ 0 w 5866214"/>
              <a:gd name="connsiteY5" fmla="*/ 0 h 4616164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3425"/>
              <a:gd name="connsiteY0" fmla="*/ 0 h 4608513"/>
              <a:gd name="connsiteX1" fmla="*/ 5580063 w 5583425"/>
              <a:gd name="connsiteY1" fmla="*/ 0 h 4608513"/>
              <a:gd name="connsiteX2" fmla="*/ 5574518 w 5583425"/>
              <a:gd name="connsiteY2" fmla="*/ 3996302 h 4608513"/>
              <a:gd name="connsiteX3" fmla="*/ 4963473 w 5583425"/>
              <a:gd name="connsiteY3" fmla="*/ 4603013 h 4608513"/>
              <a:gd name="connsiteX4" fmla="*/ 0 w 5583425"/>
              <a:gd name="connsiteY4" fmla="*/ 4608513 h 4608513"/>
              <a:gd name="connsiteX5" fmla="*/ 0 w 5583425"/>
              <a:gd name="connsiteY5" fmla="*/ 0 h 4608513"/>
              <a:gd name="connsiteX0" fmla="*/ 0 w 5580063"/>
              <a:gd name="connsiteY0" fmla="*/ 0 h 4614027"/>
              <a:gd name="connsiteX1" fmla="*/ 5580063 w 5580063"/>
              <a:gd name="connsiteY1" fmla="*/ 0 h 4614027"/>
              <a:gd name="connsiteX2" fmla="*/ 5574518 w 5580063"/>
              <a:gd name="connsiteY2" fmla="*/ 3996302 h 4614027"/>
              <a:gd name="connsiteX3" fmla="*/ 4963473 w 5580063"/>
              <a:gd name="connsiteY3" fmla="*/ 4603013 h 4614027"/>
              <a:gd name="connsiteX4" fmla="*/ 0 w 5580063"/>
              <a:gd name="connsiteY4" fmla="*/ 4608513 h 4614027"/>
              <a:gd name="connsiteX5" fmla="*/ 0 w 5580063"/>
              <a:gd name="connsiteY5" fmla="*/ 0 h 4614027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4518 w 5580063"/>
              <a:gd name="connsiteY2" fmla="*/ 3996302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993202"/>
              <a:gd name="connsiteY0" fmla="*/ 0 h 4608513"/>
              <a:gd name="connsiteX1" fmla="*/ 5580063 w 5993202"/>
              <a:gd name="connsiteY1" fmla="*/ 0 h 4608513"/>
              <a:gd name="connsiteX2" fmla="*/ 5578851 w 5993202"/>
              <a:gd name="connsiteY2" fmla="*/ 3892294 h 4608513"/>
              <a:gd name="connsiteX3" fmla="*/ 5574518 w 5993202"/>
              <a:gd name="connsiteY3" fmla="*/ 3996302 h 4608513"/>
              <a:gd name="connsiteX4" fmla="*/ 4963473 w 5993202"/>
              <a:gd name="connsiteY4" fmla="*/ 4603013 h 4608513"/>
              <a:gd name="connsiteX5" fmla="*/ 0 w 5993202"/>
              <a:gd name="connsiteY5" fmla="*/ 4608513 h 4608513"/>
              <a:gd name="connsiteX6" fmla="*/ 0 w 5993202"/>
              <a:gd name="connsiteY6" fmla="*/ 0 h 4608513"/>
              <a:gd name="connsiteX0" fmla="*/ 0 w 6016765"/>
              <a:gd name="connsiteY0" fmla="*/ 0 h 4608513"/>
              <a:gd name="connsiteX1" fmla="*/ 5580063 w 6016765"/>
              <a:gd name="connsiteY1" fmla="*/ 0 h 4608513"/>
              <a:gd name="connsiteX2" fmla="*/ 5578851 w 6016765"/>
              <a:gd name="connsiteY2" fmla="*/ 3892294 h 4608513"/>
              <a:gd name="connsiteX3" fmla="*/ 4963473 w 6016765"/>
              <a:gd name="connsiteY3" fmla="*/ 4603013 h 4608513"/>
              <a:gd name="connsiteX4" fmla="*/ 0 w 6016765"/>
              <a:gd name="connsiteY4" fmla="*/ 4608513 h 4608513"/>
              <a:gd name="connsiteX5" fmla="*/ 0 w 6016765"/>
              <a:gd name="connsiteY5" fmla="*/ 0 h 4608513"/>
              <a:gd name="connsiteX0" fmla="*/ 0 w 5586271"/>
              <a:gd name="connsiteY0" fmla="*/ 0 h 4608513"/>
              <a:gd name="connsiteX1" fmla="*/ 5580063 w 5586271"/>
              <a:gd name="connsiteY1" fmla="*/ 0 h 4608513"/>
              <a:gd name="connsiteX2" fmla="*/ 5578851 w 5586271"/>
              <a:gd name="connsiteY2" fmla="*/ 3892294 h 4608513"/>
              <a:gd name="connsiteX3" fmla="*/ 4963473 w 5586271"/>
              <a:gd name="connsiteY3" fmla="*/ 4603013 h 4608513"/>
              <a:gd name="connsiteX4" fmla="*/ 0 w 5586271"/>
              <a:gd name="connsiteY4" fmla="*/ 4608513 h 4608513"/>
              <a:gd name="connsiteX5" fmla="*/ 0 w 5586271"/>
              <a:gd name="connsiteY5" fmla="*/ 0 h 4608513"/>
              <a:gd name="connsiteX0" fmla="*/ 0 w 5626838"/>
              <a:gd name="connsiteY0" fmla="*/ 0 h 4608513"/>
              <a:gd name="connsiteX1" fmla="*/ 5580063 w 5626838"/>
              <a:gd name="connsiteY1" fmla="*/ 0 h 4608513"/>
              <a:gd name="connsiteX2" fmla="*/ 5578851 w 5626838"/>
              <a:gd name="connsiteY2" fmla="*/ 3892294 h 4608513"/>
              <a:gd name="connsiteX3" fmla="*/ 4963473 w 5626838"/>
              <a:gd name="connsiteY3" fmla="*/ 4603013 h 4608513"/>
              <a:gd name="connsiteX4" fmla="*/ 0 w 5626838"/>
              <a:gd name="connsiteY4" fmla="*/ 4608513 h 4608513"/>
              <a:gd name="connsiteX5" fmla="*/ 0 w 5626838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963473 w 5580063"/>
              <a:gd name="connsiteY3" fmla="*/ 4603013 h 4608513"/>
              <a:gd name="connsiteX4" fmla="*/ 4829516 w 5580063"/>
              <a:gd name="connsiteY4" fmla="*/ 4598679 h 4608513"/>
              <a:gd name="connsiteX5" fmla="*/ 0 w 5580063"/>
              <a:gd name="connsiteY5" fmla="*/ 4608513 h 4608513"/>
              <a:gd name="connsiteX6" fmla="*/ 0 w 5580063"/>
              <a:gd name="connsiteY6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08513"/>
              <a:gd name="connsiteX1" fmla="*/ 5580063 w 5580063"/>
              <a:gd name="connsiteY1" fmla="*/ 0 h 4608513"/>
              <a:gd name="connsiteX2" fmla="*/ 5578851 w 5580063"/>
              <a:gd name="connsiteY2" fmla="*/ 3892294 h 4608513"/>
              <a:gd name="connsiteX3" fmla="*/ 4829516 w 5580063"/>
              <a:gd name="connsiteY3" fmla="*/ 4598679 h 4608513"/>
              <a:gd name="connsiteX4" fmla="*/ 0 w 5580063"/>
              <a:gd name="connsiteY4" fmla="*/ 4608513 h 4608513"/>
              <a:gd name="connsiteX5" fmla="*/ 0 w 5580063"/>
              <a:gd name="connsiteY5" fmla="*/ 0 h 4608513"/>
              <a:gd name="connsiteX0" fmla="*/ 0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0 w 5580063"/>
              <a:gd name="connsiteY5" fmla="*/ 0 h 4611363"/>
              <a:gd name="connsiteX0" fmla="*/ 175634 w 5580063"/>
              <a:gd name="connsiteY0" fmla="*/ 0 h 4611363"/>
              <a:gd name="connsiteX1" fmla="*/ 5580063 w 5580063"/>
              <a:gd name="connsiteY1" fmla="*/ 0 h 4611363"/>
              <a:gd name="connsiteX2" fmla="*/ 5578851 w 5580063"/>
              <a:gd name="connsiteY2" fmla="*/ 3892294 h 4611363"/>
              <a:gd name="connsiteX3" fmla="*/ 4834350 w 5580063"/>
              <a:gd name="connsiteY3" fmla="*/ 4611363 h 4611363"/>
              <a:gd name="connsiteX4" fmla="*/ 0 w 5580063"/>
              <a:gd name="connsiteY4" fmla="*/ 4608513 h 4611363"/>
              <a:gd name="connsiteX5" fmla="*/ 175634 w 5580063"/>
              <a:gd name="connsiteY5" fmla="*/ 0 h 4611363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23418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3634"/>
              <a:gd name="connsiteX1" fmla="*/ 5404429 w 5404429"/>
              <a:gd name="connsiteY1" fmla="*/ 0 h 4613634"/>
              <a:gd name="connsiteX2" fmla="*/ 5403217 w 5404429"/>
              <a:gd name="connsiteY2" fmla="*/ 3892294 h 4613634"/>
              <a:gd name="connsiteX3" fmla="*/ 4658716 w 5404429"/>
              <a:gd name="connsiteY3" fmla="*/ 4611363 h 4613634"/>
              <a:gd name="connsiteX4" fmla="*/ 17563 w 5404429"/>
              <a:gd name="connsiteY4" fmla="*/ 4613634 h 4613634"/>
              <a:gd name="connsiteX5" fmla="*/ 0 w 5404429"/>
              <a:gd name="connsiteY5" fmla="*/ 0 h 4613634"/>
              <a:gd name="connsiteX0" fmla="*/ 0 w 5404429"/>
              <a:gd name="connsiteY0" fmla="*/ 0 h 4611363"/>
              <a:gd name="connsiteX1" fmla="*/ 5404429 w 5404429"/>
              <a:gd name="connsiteY1" fmla="*/ 0 h 4611363"/>
              <a:gd name="connsiteX2" fmla="*/ 5403217 w 5404429"/>
              <a:gd name="connsiteY2" fmla="*/ 3892294 h 4611363"/>
              <a:gd name="connsiteX3" fmla="*/ 4658716 w 5404429"/>
              <a:gd name="connsiteY3" fmla="*/ 4611363 h 4611363"/>
              <a:gd name="connsiteX4" fmla="*/ 11709 w 5404429"/>
              <a:gd name="connsiteY4" fmla="*/ 4608513 h 4611363"/>
              <a:gd name="connsiteX5" fmla="*/ 0 w 5404429"/>
              <a:gd name="connsiteY5" fmla="*/ 0 h 4611363"/>
              <a:gd name="connsiteX0" fmla="*/ 1650645 w 5392736"/>
              <a:gd name="connsiteY0" fmla="*/ 0 h 4611363"/>
              <a:gd name="connsiteX1" fmla="*/ 5392736 w 5392736"/>
              <a:gd name="connsiteY1" fmla="*/ 0 h 4611363"/>
              <a:gd name="connsiteX2" fmla="*/ 5391524 w 5392736"/>
              <a:gd name="connsiteY2" fmla="*/ 3892294 h 4611363"/>
              <a:gd name="connsiteX3" fmla="*/ 4647023 w 5392736"/>
              <a:gd name="connsiteY3" fmla="*/ 4611363 h 4611363"/>
              <a:gd name="connsiteX4" fmla="*/ 16 w 5392736"/>
              <a:gd name="connsiteY4" fmla="*/ 4608513 h 4611363"/>
              <a:gd name="connsiteX5" fmla="*/ 1650645 w 5392736"/>
              <a:gd name="connsiteY5" fmla="*/ 0 h 4611363"/>
              <a:gd name="connsiteX0" fmla="*/ 0 w 3742091"/>
              <a:gd name="connsiteY0" fmla="*/ 0 h 4611363"/>
              <a:gd name="connsiteX1" fmla="*/ 3742091 w 3742091"/>
              <a:gd name="connsiteY1" fmla="*/ 0 h 4611363"/>
              <a:gd name="connsiteX2" fmla="*/ 3740879 w 3742091"/>
              <a:gd name="connsiteY2" fmla="*/ 3892294 h 4611363"/>
              <a:gd name="connsiteX3" fmla="*/ 2996378 w 3742091"/>
              <a:gd name="connsiteY3" fmla="*/ 4611363 h 4611363"/>
              <a:gd name="connsiteX4" fmla="*/ 6762 w 3742091"/>
              <a:gd name="connsiteY4" fmla="*/ 4608513 h 4611363"/>
              <a:gd name="connsiteX5" fmla="*/ 0 w 3742091"/>
              <a:gd name="connsiteY5" fmla="*/ 0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738982 w 4474311"/>
              <a:gd name="connsiteY4" fmla="*/ 4608513 h 4611363"/>
              <a:gd name="connsiteX5" fmla="*/ 0 w 4474311"/>
              <a:gd name="connsiteY5" fmla="*/ 4327 h 4611363"/>
              <a:gd name="connsiteX0" fmla="*/ 0 w 4474311"/>
              <a:gd name="connsiteY0" fmla="*/ 4327 h 4611363"/>
              <a:gd name="connsiteX1" fmla="*/ 4474311 w 4474311"/>
              <a:gd name="connsiteY1" fmla="*/ 0 h 4611363"/>
              <a:gd name="connsiteX2" fmla="*/ 4473099 w 4474311"/>
              <a:gd name="connsiteY2" fmla="*/ 3892294 h 4611363"/>
              <a:gd name="connsiteX3" fmla="*/ 3728598 w 4474311"/>
              <a:gd name="connsiteY3" fmla="*/ 4611363 h 4611363"/>
              <a:gd name="connsiteX4" fmla="*/ 16656 w 4474311"/>
              <a:gd name="connsiteY4" fmla="*/ 4608513 h 4611363"/>
              <a:gd name="connsiteX5" fmla="*/ 0 w 4474311"/>
              <a:gd name="connsiteY5" fmla="*/ 4327 h 4611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4311" h="4611363">
                <a:moveTo>
                  <a:pt x="0" y="4327"/>
                </a:moveTo>
                <a:lnTo>
                  <a:pt x="4474311" y="0"/>
                </a:lnTo>
                <a:lnTo>
                  <a:pt x="4473099" y="3892294"/>
                </a:lnTo>
                <a:cubicBezTo>
                  <a:pt x="4457884" y="4303381"/>
                  <a:pt x="4243877" y="4604668"/>
                  <a:pt x="3728598" y="4611363"/>
                </a:cubicBezTo>
                <a:lnTo>
                  <a:pt x="16656" y="4608513"/>
                </a:lnTo>
                <a:cubicBezTo>
                  <a:pt x="10802" y="3070635"/>
                  <a:pt x="5854" y="1542205"/>
                  <a:pt x="0" y="4327"/>
                </a:cubicBez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7108822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22" name="Titel 10">
            <a:extLst>
              <a:ext uri="{FF2B5EF4-FFF2-40B4-BE49-F238E27FC236}">
                <a16:creationId xmlns:a16="http://schemas.microsoft.com/office/drawing/2014/main" id="{FBF77ECA-74DA-4074-B03D-036B25DAA1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7108822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75489E14-E4D1-4AA1-8926-83E87744776C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31325EAB-71A2-4773-8E51-45017ED55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3C7B8A9-07FB-4EB0-8CB7-7750E4CF04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850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536292-9F62-47EC-ABF5-DC8EBCFBB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425" y="1665292"/>
            <a:ext cx="11162313" cy="4511670"/>
          </a:xfrm>
        </p:spPr>
        <p:txBody>
          <a:bodyPr lIns="0"/>
          <a:lstStyle>
            <a:lvl1pPr>
              <a:buSzPct val="100000"/>
              <a:defRPr sz="2000"/>
            </a:lvl1pPr>
            <a:lvl2pPr>
              <a:buSzPct val="100000"/>
              <a:defRPr sz="1800"/>
            </a:lvl2pPr>
            <a:lvl3pPr>
              <a:buSzPct val="100000"/>
              <a:defRPr sz="1600"/>
            </a:lvl3pPr>
            <a:lvl4pPr>
              <a:buSzPct val="100000"/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E426AF8-900F-46DF-BC8A-B350573EB4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el 13">
            <a:extLst>
              <a:ext uri="{FF2B5EF4-FFF2-40B4-BE49-F238E27FC236}">
                <a16:creationId xmlns:a16="http://schemas.microsoft.com/office/drawing/2014/main" id="{35CE9436-5AED-43C4-B4C0-B15E146FF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C1A408D-6BB0-4AF5-9787-564FDD141476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2D99C748-49C6-489D-A1A9-7185A297727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B2E69681-95FE-4826-B1DA-E7B2B91CE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8E78E70D-2537-4D2B-9DA1-8F8BC60EF4A3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19F8D3B-AAD4-4C1E-8D28-6D5464C0B6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514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C4E085-A214-4137-AB66-E16999ED3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5E80ABC2-B946-43B4-A8B7-7E20377D95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0B7826A-EEED-4A81-AE76-5887DB8537C5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E4981B0-49B8-4866-948C-E01AF037EB6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7E661D34-3899-4B2D-906D-32954153B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91EA3E0-B966-4B67-A09C-2D110050AC37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A11DC41-90AD-4675-A9F7-60234CA74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139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/Abschnitts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Untertitel 2">
            <a:extLst>
              <a:ext uri="{FF2B5EF4-FFF2-40B4-BE49-F238E27FC236}">
                <a16:creationId xmlns:a16="http://schemas.microsoft.com/office/drawing/2014/main" id="{9A4374BC-6DBC-4466-AD60-F9577B2E3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accent5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C12EB044-8920-49E3-8404-5DDC76983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78C075F4-C5F0-4B6E-B838-295C081A332F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46A00A87-0623-4E3F-89B5-065C8DB933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1C47274-8A31-4A83-A18F-136070369E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988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folie dunk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2">
            <a:extLst>
              <a:ext uri="{FF2B5EF4-FFF2-40B4-BE49-F238E27FC236}">
                <a16:creationId xmlns:a16="http://schemas.microsoft.com/office/drawing/2014/main" id="{A43645FE-514C-47CB-9459-A776B5D6E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41" y="3012063"/>
            <a:ext cx="10350499" cy="2978886"/>
          </a:xfrm>
        </p:spPr>
        <p:txBody>
          <a:bodyPr lIns="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0" name="Titel 10">
            <a:extLst>
              <a:ext uri="{FF2B5EF4-FFF2-40B4-BE49-F238E27FC236}">
                <a16:creationId xmlns:a16="http://schemas.microsoft.com/office/drawing/2014/main" id="{F8549E49-E4E4-4B84-9D1C-EE8319BEAB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41" y="1560765"/>
            <a:ext cx="10350499" cy="1451298"/>
          </a:xfrm>
        </p:spPr>
        <p:txBody>
          <a:bodyPr lIns="0" anchor="t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A4B8B78-26AA-43E9-B542-72D80D4FE4B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76DFB7D0-439D-4FCE-B183-BB4EBAFC2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90BA71F-2528-49F4-B076-5CBFE70A286F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bg1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1DD3848-95CA-4B9C-B563-A7E052F3C1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79999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384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0" y="1665290"/>
            <a:ext cx="548909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4901" y="1665290"/>
            <a:ext cx="5491163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C9756E5-9126-493A-990A-5D7F880A584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9ACCA54B-C1A9-48E1-B82F-7785A00E8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89FB1A2-A054-4EB3-BE08-5C2208ABF506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B59213C-931E-41B8-90A6-F2DF5048DE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793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5027B-5FAD-4DEE-879F-26DCFCBF8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1" y="441525"/>
            <a:ext cx="10127985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30726E-F005-43C4-8BDB-167CDAFBE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6421" y="1665290"/>
            <a:ext cx="3060219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02CE57-6959-4D5F-99FA-39C07C724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64550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Textplatzhalter 4">
            <a:extLst>
              <a:ext uri="{FF2B5EF4-FFF2-40B4-BE49-F238E27FC236}">
                <a16:creationId xmlns:a16="http://schemas.microsoft.com/office/drawing/2014/main" id="{AD180EA7-41DF-47CA-B317-B1540A09AD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A4CBB89-881E-4B65-9BCE-2C7082B026C4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F9D50FD4-6DEF-4FE1-994B-E936C1166AD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615365" y="1665290"/>
            <a:ext cx="3060217" cy="4571999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4C744DD-F400-49C2-8CC5-1B45F895E652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A4134CDF-B20D-4BA4-8C1A-1453285FD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C7EECA9-F9AE-4FEC-A100-495557831D59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F69080F-830A-490B-8CF1-93D70B7CB4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031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027488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981CCD0-954E-4C56-B388-12EB6877F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9" y="1665293"/>
            <a:ext cx="5481636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7B5F65-5407-4383-A022-B004EC10C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9" y="2426902"/>
            <a:ext cx="5481636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32DF9FA-50B6-4E04-86E4-1E8289271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32" y="1665293"/>
            <a:ext cx="5459409" cy="761613"/>
          </a:xfrm>
        </p:spPr>
        <p:txBody>
          <a:bodyPr lIns="0" anchor="t" anchorCtr="0"/>
          <a:lstStyle>
            <a:lvl1pPr marL="0" indent="0">
              <a:buNone/>
              <a:defRPr sz="20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6F049E5-314C-45C8-9251-0775564E69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32" y="2426902"/>
            <a:ext cx="5459409" cy="3810386"/>
          </a:xfrm>
        </p:spPr>
        <p:txBody>
          <a:bodyPr l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35357340-CDA2-45E4-947B-5CAAB1838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2" y="441525"/>
            <a:ext cx="10151956" cy="496850"/>
          </a:xfrm>
        </p:spPr>
        <p:txBody>
          <a:bodyPr lIns="0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B94750B5-39C0-4A98-A0EC-D8CF68FA0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940" y="1004394"/>
            <a:ext cx="11160125" cy="577107"/>
          </a:xfrm>
        </p:spPr>
        <p:txBody>
          <a:bodyPr lIns="0" anchor="ctr" anchorCtr="0"/>
          <a:lstStyle>
            <a:lvl1pPr marL="0" indent="0">
              <a:buNone/>
              <a:defRPr sz="240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DFA65B92-6A90-423B-AB10-9F210A266762}"/>
              </a:ext>
            </a:extLst>
          </p:cNvPr>
          <p:cNvCxnSpPr/>
          <p:nvPr userDrawn="1"/>
        </p:nvCxnSpPr>
        <p:spPr>
          <a:xfrm>
            <a:off x="515941" y="995793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ECE1CA6C-28CE-4BC4-A57E-9B0718D88608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1FAAF66A-DB66-4ABE-A5E7-90F2C56AC7F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0EE4286-B954-4DA2-8946-EC1791E8B85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2F3977F-79AA-4D41-8916-F82CADB079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502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flächiges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938BF96E-942D-4F0D-8259-E4250540D6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3CB9ECA-9B44-4356-BF32-CF196E5626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5941" y="5496560"/>
            <a:ext cx="5273675" cy="740728"/>
          </a:xfrm>
          <a:solidFill>
            <a:schemeClr val="accent5">
              <a:alpha val="33000"/>
            </a:schemeClr>
          </a:solidFill>
        </p:spPr>
        <p:txBody>
          <a:bodyPr lIns="144000" tIns="108000" rIns="108000" bIns="72000" anchor="ctr" anchorCtr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75083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75CACC-CA6C-4FB8-806A-B94C952E5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5278" y="987429"/>
            <a:ext cx="6300305" cy="5249863"/>
          </a:xfrm>
        </p:spPr>
        <p:txBody>
          <a:bodyPr lIns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158D9A-AB93-47FB-89F0-BC45C3009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5"/>
            <a:ext cx="4679468" cy="4608512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F2ACC4F2-2F00-44BF-AC32-592BEC59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53EA40E-CA75-4369-B66E-03CC80B8BB00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1087C7E3-85E3-4A5E-8368-941B0D1F4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725781-4F7A-41F3-9EDA-3C5CE6220FB5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5801319-6592-4D46-BDBD-F8D4835768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6789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E7A645C-CBEB-43A3-8CC1-B33F40FED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75277" y="987425"/>
            <a:ext cx="6300787" cy="5249862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B0ED2D6-243D-4360-AA96-A2510BECE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23" y="463207"/>
            <a:ext cx="4679468" cy="1217577"/>
          </a:xfrm>
        </p:spPr>
        <p:txBody>
          <a:bodyPr lIns="0"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F0F82A7D-121A-4B9E-8490-83C93089B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423" y="1628776"/>
            <a:ext cx="4679468" cy="4567551"/>
          </a:xfrm>
        </p:spPr>
        <p:txBody>
          <a:bodyPr lIns="0">
            <a:normAutofit/>
          </a:bodyPr>
          <a:lstStyle>
            <a:lvl1pPr marL="0" indent="0">
              <a:buNone/>
              <a:defRPr sz="24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00CFD2E-C6D4-401D-AA61-05428160ACE4}"/>
              </a:ext>
            </a:extLst>
          </p:cNvPr>
          <p:cNvCxnSpPr/>
          <p:nvPr userDrawn="1"/>
        </p:nvCxnSpPr>
        <p:spPr>
          <a:xfrm>
            <a:off x="515941" y="6443907"/>
            <a:ext cx="1116279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EA538B67-7727-4497-8EDB-38C059D1E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1540"/>
            <a:ext cx="9635733" cy="15606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>
              <a:lnSpc>
                <a:spcPct val="100000"/>
              </a:lnSpc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Technische Hochschule Ulm | Ahmed Ibrahim Almohamed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CE059E9-53D9-47C4-956C-88B763840210}"/>
              </a:ext>
            </a:extLst>
          </p:cNvPr>
          <p:cNvSpPr txBox="1"/>
          <p:nvPr userDrawn="1"/>
        </p:nvSpPr>
        <p:spPr>
          <a:xfrm>
            <a:off x="10644407" y="6531536"/>
            <a:ext cx="1031173" cy="15606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fld id="{010F2B53-6885-4CCD-99B0-22A693D30298}" type="slidenum">
              <a:rPr lang="de-DE" sz="1200" b="0" smtClean="0">
                <a:solidFill>
                  <a:schemeClr val="tx2"/>
                </a:solidFill>
                <a:latin typeface="+mj-lt"/>
              </a:rPr>
              <a:pPr algn="r">
                <a:lnSpc>
                  <a:spcPct val="100000"/>
                </a:lnSpc>
              </a:pPr>
              <a:t>‹#›</a:t>
            </a:fld>
            <a:endParaRPr lang="de-DE" sz="1051" b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A955AC7-0F66-4DCC-B834-12CD1E6DB1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95579" y="374938"/>
            <a:ext cx="1080000" cy="5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8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506029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80895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8982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718665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202920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85681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317782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58E6D-6DAD-466C-B335-72C533EA206D}" type="datetimeFigureOut">
              <a:rPr lang="en-GB" smtClean="0"/>
              <a:t>08/11/2024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CA1EA3-0D11-4A4F-87CC-2BC8EC611D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30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61" r:id="rId16"/>
    <p:sldLayoutId id="2147483660" r:id="rId17"/>
    <p:sldLayoutId id="2147483652" r:id="rId18"/>
    <p:sldLayoutId id="2147483663" r:id="rId19"/>
    <p:sldLayoutId id="2147483653" r:id="rId20"/>
    <p:sldLayoutId id="2147483662" r:id="rId21"/>
    <p:sldLayoutId id="2147483656" r:id="rId22"/>
    <p:sldLayoutId id="2147483657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7355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3929" userDrawn="1">
          <p15:clr>
            <a:srgbClr val="F26B43"/>
          </p15:clr>
        </p15:guide>
        <p15:guide id="6" orient="horz" pos="504" userDrawn="1">
          <p15:clr>
            <a:srgbClr val="F26B43"/>
          </p15:clr>
        </p15:guide>
        <p15:guide id="7" orient="horz" pos="1049" userDrawn="1">
          <p15:clr>
            <a:srgbClr val="F26B43"/>
          </p15:clr>
        </p15:guide>
        <p15:guide id="8" orient="horz" pos="867" userDrawn="1">
          <p15:clr>
            <a:srgbClr val="F26B43"/>
          </p15:clr>
        </p15:guide>
        <p15:guide id="9" pos="1232" userDrawn="1">
          <p15:clr>
            <a:srgbClr val="F26B43"/>
          </p15:clr>
        </p15:guide>
        <p15:guide id="10" pos="1347" userDrawn="1">
          <p15:clr>
            <a:srgbClr val="F26B43"/>
          </p15:clr>
        </p15:guide>
        <p15:guide id="11" pos="1856" userDrawn="1">
          <p15:clr>
            <a:srgbClr val="F26B43"/>
          </p15:clr>
        </p15:guide>
        <p15:guide id="12" pos="1743" userDrawn="1">
          <p15:clr>
            <a:srgbClr val="F26B43"/>
          </p15:clr>
        </p15:guide>
        <p15:guide id="13" pos="2253" userDrawn="1">
          <p15:clr>
            <a:srgbClr val="F26B43"/>
          </p15:clr>
        </p15:guide>
        <p15:guide id="14" pos="2367" userDrawn="1">
          <p15:clr>
            <a:srgbClr val="F26B43"/>
          </p15:clr>
        </p15:guide>
        <p15:guide id="15" pos="2763" userDrawn="1">
          <p15:clr>
            <a:srgbClr val="F26B43"/>
          </p15:clr>
        </p15:guide>
        <p15:guide id="16" pos="2877" userDrawn="1">
          <p15:clr>
            <a:srgbClr val="F26B43"/>
          </p15:clr>
        </p15:guide>
        <p15:guide id="17" pos="3273" userDrawn="1">
          <p15:clr>
            <a:srgbClr val="F26B43"/>
          </p15:clr>
        </p15:guide>
        <p15:guide id="18" pos="3387" userDrawn="1">
          <p15:clr>
            <a:srgbClr val="F26B43"/>
          </p15:clr>
        </p15:guide>
        <p15:guide id="19" pos="3896" userDrawn="1">
          <p15:clr>
            <a:srgbClr val="F26B43"/>
          </p15:clr>
        </p15:guide>
        <p15:guide id="20" pos="3783" userDrawn="1">
          <p15:clr>
            <a:srgbClr val="F26B43"/>
          </p15:clr>
        </p15:guide>
        <p15:guide id="21" pos="835" userDrawn="1">
          <p15:clr>
            <a:srgbClr val="F26B43"/>
          </p15:clr>
        </p15:guide>
        <p15:guide id="22" pos="723" userDrawn="1">
          <p15:clr>
            <a:srgbClr val="F26B43"/>
          </p15:clr>
        </p15:guide>
        <p15:guide id="23" pos="4295" userDrawn="1">
          <p15:clr>
            <a:srgbClr val="F26B43"/>
          </p15:clr>
        </p15:guide>
        <p15:guide id="24" pos="4407" userDrawn="1">
          <p15:clr>
            <a:srgbClr val="F26B43"/>
          </p15:clr>
        </p15:guide>
        <p15:guide id="25" pos="4803" userDrawn="1">
          <p15:clr>
            <a:srgbClr val="F26B43"/>
          </p15:clr>
        </p15:guide>
        <p15:guide id="26" pos="4917" userDrawn="1">
          <p15:clr>
            <a:srgbClr val="F26B43"/>
          </p15:clr>
        </p15:guide>
        <p15:guide id="27" pos="5315" userDrawn="1">
          <p15:clr>
            <a:srgbClr val="F26B43"/>
          </p15:clr>
        </p15:guide>
        <p15:guide id="28" pos="5428" userDrawn="1">
          <p15:clr>
            <a:srgbClr val="F26B43"/>
          </p15:clr>
        </p15:guide>
        <p15:guide id="29" pos="5939" userDrawn="1">
          <p15:clr>
            <a:srgbClr val="F26B43"/>
          </p15:clr>
        </p15:guide>
        <p15:guide id="30" pos="5825" userDrawn="1">
          <p15:clr>
            <a:srgbClr val="F26B43"/>
          </p15:clr>
        </p15:guide>
        <p15:guide id="31" pos="6335" userDrawn="1">
          <p15:clr>
            <a:srgbClr val="F26B43"/>
          </p15:clr>
        </p15:guide>
        <p15:guide id="32" pos="6448" userDrawn="1">
          <p15:clr>
            <a:srgbClr val="F26B43"/>
          </p15:clr>
        </p15:guide>
        <p15:guide id="33" pos="6845" userDrawn="1">
          <p15:clr>
            <a:srgbClr val="F26B43"/>
          </p15:clr>
        </p15:guide>
        <p15:guide id="34" pos="6959" userDrawn="1">
          <p15:clr>
            <a:srgbClr val="F26B43"/>
          </p15:clr>
        </p15:guide>
        <p15:guide id="35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braah0@thu.d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6113" y="3429000"/>
            <a:ext cx="3485290" cy="2808288"/>
          </a:xfrm>
        </p:spPr>
        <p:txBody>
          <a:bodyPr anchor="ctr"/>
          <a:lstStyle/>
          <a:p>
            <a:r>
              <a:rPr lang="de-DE" b="1" dirty="0"/>
              <a:t>Ahmed Ibrahim Almohamed </a:t>
            </a:r>
          </a:p>
          <a:p>
            <a:r>
              <a:rPr lang="de-DE" sz="2000" dirty="0">
                <a:hlinkClick r:id="rId3"/>
              </a:rPr>
              <a:t>ibraah0@thu.de</a:t>
            </a:r>
            <a:r>
              <a:rPr lang="de-DE" sz="2000" dirty="0"/>
              <a:t>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4000" dirty="0"/>
              <a:t>Entwicklung einer Digital Twin-Applikation für einen Industrieroboter mit ROS und OPC-UA</a:t>
            </a:r>
          </a:p>
        </p:txBody>
      </p:sp>
    </p:spTree>
    <p:extLst>
      <p:ext uri="{BB962C8B-B14F-4D97-AF65-F5344CB8AC3E}">
        <p14:creationId xmlns:p14="http://schemas.microsoft.com/office/powerpoint/2010/main" val="1562319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/>
              <a:t>ROS2 and ROS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buSzPct val="100000"/>
              <a:tabLst>
                <a:tab pos="1074738" algn="l"/>
              </a:tabLst>
            </a:pPr>
            <a:r>
              <a:rPr lang="en-US" sz="3200"/>
              <a:t>Technical Foundations </a:t>
            </a:r>
            <a:endParaRPr lang="en-US" sz="32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CF0C2FE4-BA56-E195-B755-A2CF8D498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37894" y="1686668"/>
            <a:ext cx="7316211" cy="4003210"/>
          </a:xfrm>
        </p:spPr>
      </p:pic>
    </p:spTree>
    <p:extLst>
      <p:ext uri="{BB962C8B-B14F-4D97-AF65-F5344CB8AC3E}">
        <p14:creationId xmlns:p14="http://schemas.microsoft.com/office/powerpoint/2010/main" val="10827505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5D76B3EB-BF07-2FE8-18FD-38B2B4C5F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1624" y="1647520"/>
            <a:ext cx="91326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Robotics Workflow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856885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0C0A8E9D-E64E-F98A-7FF9-B559AB74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740" y="1004394"/>
            <a:ext cx="9508520" cy="5245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DAF944-ED7F-C3A0-FA05-353E63E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Use case Application	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6F206-498F-BB74-8730-D73AC7270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dirty="0"/>
              <a:t> </a:t>
            </a:r>
            <a:r>
              <a:rPr lang="en-US" dirty="0"/>
              <a:t>Remote (and local)  Monitoring and Control of KUKA robots in the THU robotics lab</a:t>
            </a:r>
            <a:endParaRPr lang="en-GB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F9BBA-5CC4-05F5-E90B-DAB3D41A6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607182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F944-ED7F-C3A0-FA05-353E63EC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Use case Application	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6F206-498F-BB74-8730-D73AC7270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System Overview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F9BBA-5CC4-05F5-E90B-DAB3D41A6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8" name="Picture 7" descr="A diagram of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A0DD5FB2-5584-3D51-8676-7BE379CBB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245" y="1581501"/>
            <a:ext cx="8595510" cy="483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36960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ABF5D-6491-E240-7A81-982068121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462" y="2766218"/>
            <a:ext cx="2505075" cy="1325563"/>
          </a:xfrm>
        </p:spPr>
        <p:txBody>
          <a:bodyPr/>
          <a:lstStyle/>
          <a:p>
            <a:pPr algn="ctr"/>
            <a:r>
              <a:rPr lang="en-GB" dirty="0"/>
              <a:t>DEMO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C71A13-BFC5-4612-93C7-861180595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87523-2DDA-BB9C-11FD-8C1ACC91D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EA3-0D11-4A4F-87CC-2BC8EC611D5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727938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5">
            <a:extLst>
              <a:ext uri="{FF2B5EF4-FFF2-40B4-BE49-F238E27FC236}">
                <a16:creationId xmlns:a16="http://schemas.microsoft.com/office/drawing/2014/main" id="{FA31ECEF-2EB7-4620-A686-E836F41C7C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www.thu.de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46B8D04-2C48-4B92-BF42-AEBECF81C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Vielen Dank für </a:t>
            </a:r>
            <a:br>
              <a:rPr lang="de-DE" dirty="0"/>
            </a:br>
            <a:r>
              <a:rPr lang="de-DE" dirty="0"/>
              <a:t>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194500104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3C16C257-6330-45F5-9948-96A5A7793CA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9" r="24689"/>
          <a:stretch/>
        </p:blipFill>
        <p:spPr/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49A942B-3870-40C4-B43E-88B0F9E7A0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Updates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Technical Foundations 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State of the art </a:t>
            </a:r>
            <a:endParaRPr lang="en-US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US" sz="2000" dirty="0"/>
              <a:t>OPCUA Ros2 Server - Architecture</a:t>
            </a:r>
            <a:endParaRPr lang="de-DE" sz="2000" dirty="0"/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OPCUA Ros2 Server - Sequences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r>
              <a:rPr lang="en-GB" sz="2000" dirty="0"/>
              <a:t>Demo</a:t>
            </a:r>
          </a:p>
          <a:p>
            <a:pPr marL="457200" indent="-457200">
              <a:buSzPct val="100000"/>
              <a:buFont typeface="+mj-lt"/>
              <a:buAutoNum type="arabicPeriod"/>
              <a:tabLst>
                <a:tab pos="1074738" algn="l"/>
              </a:tabLst>
            </a:pPr>
            <a:endParaRPr lang="en-GB" sz="200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1F72FCE-DDDF-44D1-9389-76FE82D13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9E582E-0DCE-46E0-ACAD-315B0EC2CF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5940" y="6537723"/>
            <a:ext cx="9635733" cy="143709"/>
          </a:xfrm>
        </p:spPr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</p:spTree>
    <p:extLst>
      <p:ext uri="{BB962C8B-B14F-4D97-AF65-F5344CB8AC3E}">
        <p14:creationId xmlns:p14="http://schemas.microsoft.com/office/powerpoint/2010/main" val="142019026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Problem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577732-9960-B5D1-2D7E-92FDA1F49FED}"/>
              </a:ext>
            </a:extLst>
          </p:cNvPr>
          <p:cNvGrpSpPr/>
          <p:nvPr/>
        </p:nvGrpSpPr>
        <p:grpSpPr>
          <a:xfrm>
            <a:off x="1703156" y="1762333"/>
            <a:ext cx="8785687" cy="4091273"/>
            <a:chOff x="1713036" y="1762333"/>
            <a:chExt cx="8785687" cy="409127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9FB9653-31AA-4FA3-6FB9-0EADD00259F3}"/>
                </a:ext>
              </a:extLst>
            </p:cNvPr>
            <p:cNvGrpSpPr/>
            <p:nvPr/>
          </p:nvGrpSpPr>
          <p:grpSpPr>
            <a:xfrm>
              <a:off x="3710534" y="1762333"/>
              <a:ext cx="2361235" cy="2345108"/>
              <a:chOff x="973392" y="2913196"/>
              <a:chExt cx="2361235" cy="2345108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95A7107-2CBE-54BF-0FD4-C1C6419B9A20}"/>
                  </a:ext>
                </a:extLst>
              </p:cNvPr>
              <p:cNvSpPr/>
              <p:nvPr/>
            </p:nvSpPr>
            <p:spPr>
              <a:xfrm>
                <a:off x="1337129" y="3556322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8B1B2B9-0E15-C081-9D88-8E6915DC06D3}"/>
                  </a:ext>
                </a:extLst>
              </p:cNvPr>
              <p:cNvSpPr txBox="1"/>
              <p:nvPr/>
            </p:nvSpPr>
            <p:spPr>
              <a:xfrm>
                <a:off x="973392" y="2913196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Manual coding to the robot</a:t>
                </a:r>
              </a:p>
            </p:txBody>
          </p:sp>
          <p:pic>
            <p:nvPicPr>
              <p:cNvPr id="21" name="Graphic 20" descr="USB with solid fill">
                <a:extLst>
                  <a:ext uri="{FF2B5EF4-FFF2-40B4-BE49-F238E27FC236}">
                    <a16:creationId xmlns:a16="http://schemas.microsoft.com/office/drawing/2014/main" id="{72F98A37-6AC6-86AC-E2CA-EAF9951825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730920" y="3950113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9958FE1-05A3-4AF3-4E42-57D7785762C4}"/>
                </a:ext>
              </a:extLst>
            </p:cNvPr>
            <p:cNvGrpSpPr/>
            <p:nvPr/>
          </p:nvGrpSpPr>
          <p:grpSpPr>
            <a:xfrm>
              <a:off x="5871331" y="3490380"/>
              <a:ext cx="2361235" cy="2328418"/>
              <a:chOff x="3446225" y="1835158"/>
              <a:chExt cx="2361235" cy="232841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6FADB989-B4EE-39D2-B6D0-5FAA852E6C2C}"/>
                  </a:ext>
                </a:extLst>
              </p:cNvPr>
              <p:cNvSpPr/>
              <p:nvPr/>
            </p:nvSpPr>
            <p:spPr>
              <a:xfrm>
                <a:off x="3769462" y="2461594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2B12A97-A9FE-95C8-47E6-E2110276088A}"/>
                  </a:ext>
                </a:extLst>
              </p:cNvPr>
              <p:cNvSpPr txBox="1"/>
              <p:nvPr/>
            </p:nvSpPr>
            <p:spPr>
              <a:xfrm>
                <a:off x="3446225" y="1835158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Shrink the focus on the robotics concept</a:t>
                </a:r>
              </a:p>
            </p:txBody>
          </p:sp>
          <p:pic>
            <p:nvPicPr>
              <p:cNvPr id="24" name="Graphic 23" descr="Robot with solid fill">
                <a:extLst>
                  <a:ext uri="{FF2B5EF4-FFF2-40B4-BE49-F238E27FC236}">
                    <a16:creationId xmlns:a16="http://schemas.microsoft.com/office/drawing/2014/main" id="{4E2F6D1B-12D8-4D86-A008-709FDC1720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4163253" y="2818918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DFAE01B-6195-9E65-871D-DCB658F17EB7}"/>
                </a:ext>
              </a:extLst>
            </p:cNvPr>
            <p:cNvGrpSpPr/>
            <p:nvPr/>
          </p:nvGrpSpPr>
          <p:grpSpPr>
            <a:xfrm>
              <a:off x="1713036" y="3528984"/>
              <a:ext cx="2361235" cy="2324622"/>
              <a:chOff x="5884948" y="2927272"/>
              <a:chExt cx="2361235" cy="2324622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EB519E3C-F856-522B-34D9-D39802A4A165}"/>
                  </a:ext>
                </a:extLst>
              </p:cNvPr>
              <p:cNvSpPr/>
              <p:nvPr/>
            </p:nvSpPr>
            <p:spPr>
              <a:xfrm>
                <a:off x="6214575" y="3549912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AA62E00-580B-E7E6-E2CA-B90989640CEE}"/>
                  </a:ext>
                </a:extLst>
              </p:cNvPr>
              <p:cNvSpPr txBox="1"/>
              <p:nvPr/>
            </p:nvSpPr>
            <p:spPr>
              <a:xfrm>
                <a:off x="5884948" y="2927272"/>
                <a:ext cx="236123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Limited Software Skills</a:t>
                </a:r>
              </a:p>
            </p:txBody>
          </p:sp>
          <p:pic>
            <p:nvPicPr>
              <p:cNvPr id="29" name="Graphic 28" descr="Cmd Terminal with solid fill">
                <a:extLst>
                  <a:ext uri="{FF2B5EF4-FFF2-40B4-BE49-F238E27FC236}">
                    <a16:creationId xmlns:a16="http://schemas.microsoft.com/office/drawing/2014/main" id="{9C70709A-5551-4308-5565-1E9FAB8D59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6608365" y="3944128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8CBF1D7-F707-DFFE-A958-2790C83E6EB7}"/>
                </a:ext>
              </a:extLst>
            </p:cNvPr>
            <p:cNvGrpSpPr/>
            <p:nvPr/>
          </p:nvGrpSpPr>
          <p:grpSpPr>
            <a:xfrm>
              <a:off x="8137488" y="1779060"/>
              <a:ext cx="2361235" cy="2345108"/>
              <a:chOff x="8283171" y="1818468"/>
              <a:chExt cx="2361235" cy="2345108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CE5F35B-DC8A-B886-A86A-5F75384A1592}"/>
                  </a:ext>
                </a:extLst>
              </p:cNvPr>
              <p:cNvSpPr/>
              <p:nvPr/>
            </p:nvSpPr>
            <p:spPr>
              <a:xfrm>
                <a:off x="8646908" y="2461594"/>
                <a:ext cx="1701982" cy="1701982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2B1A634-A118-A6F5-D2E7-6D2B6338F0BA}"/>
                  </a:ext>
                </a:extLst>
              </p:cNvPr>
              <p:cNvSpPr txBox="1"/>
              <p:nvPr/>
            </p:nvSpPr>
            <p:spPr>
              <a:xfrm>
                <a:off x="8283171" y="1818468"/>
                <a:ext cx="23612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>
                    <a:solidFill>
                      <a:schemeClr val="tx1">
                        <a:lumMod val="90000"/>
                        <a:lumOff val="10000"/>
                      </a:schemeClr>
                    </a:solidFill>
                  </a:rPr>
                  <a:t>No simulation environment</a:t>
                </a:r>
              </a:p>
            </p:txBody>
          </p:sp>
          <p:pic>
            <p:nvPicPr>
              <p:cNvPr id="31" name="Picture 30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0CB81527-9F25-7D8F-E900-9515F041B9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02746" y="2899704"/>
                <a:ext cx="790306" cy="79030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6242094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Goals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Introduction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Technische Hochschule Ulm | Ahmed Ibrahim Almohamed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62895B3-4A3A-CD58-722A-2C8A11DB6FB9}"/>
              </a:ext>
            </a:extLst>
          </p:cNvPr>
          <p:cNvGrpSpPr/>
          <p:nvPr/>
        </p:nvGrpSpPr>
        <p:grpSpPr>
          <a:xfrm>
            <a:off x="1359725" y="1292947"/>
            <a:ext cx="9472550" cy="4935310"/>
            <a:chOff x="1942985" y="1246031"/>
            <a:chExt cx="9472550" cy="493531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9ADFA64-C3BF-0919-A4E6-CABA4B8D02F9}"/>
                </a:ext>
              </a:extLst>
            </p:cNvPr>
            <p:cNvGrpSpPr/>
            <p:nvPr/>
          </p:nvGrpSpPr>
          <p:grpSpPr>
            <a:xfrm>
              <a:off x="1942985" y="1397419"/>
              <a:ext cx="2219094" cy="2696468"/>
              <a:chOff x="1607175" y="1888924"/>
              <a:chExt cx="2219094" cy="2696468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4FE0450C-58CA-CD48-0D1E-89DF95993B50}"/>
                  </a:ext>
                </a:extLst>
              </p:cNvPr>
              <p:cNvGrpSpPr/>
              <p:nvPr/>
            </p:nvGrpSpPr>
            <p:grpSpPr>
              <a:xfrm>
                <a:off x="1607176" y="2377451"/>
                <a:ext cx="2219093" cy="2207941"/>
                <a:chOff x="1471961" y="2875613"/>
                <a:chExt cx="2219093" cy="2207941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59A6108B-8815-EE8C-779B-18D46ACFE12D}"/>
                    </a:ext>
                  </a:extLst>
                </p:cNvPr>
                <p:cNvSpPr/>
                <p:nvPr/>
              </p:nvSpPr>
              <p:spPr>
                <a:xfrm>
                  <a:off x="1471961" y="2875613"/>
                  <a:ext cx="2219093" cy="2207941"/>
                </a:xfrm>
                <a:prstGeom prst="roundRect">
                  <a:avLst/>
                </a:prstGeom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pic>
              <p:nvPicPr>
                <p:cNvPr id="8" name="Picture 7" descr="A black and white drawing of a machine&#10;&#10;Description automatically generated">
                  <a:extLst>
                    <a:ext uri="{FF2B5EF4-FFF2-40B4-BE49-F238E27FC236}">
                      <a16:creationId xmlns:a16="http://schemas.microsoft.com/office/drawing/2014/main" id="{BD1DECF3-D577-5A15-6338-7911D1240D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754230" y="3152306"/>
                  <a:ext cx="1654554" cy="165455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1"/>
                </a:fontRef>
              </p:style>
            </p:pic>
          </p:grp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FD84F9F-80D5-AF31-2B2F-4C5B728D53F6}"/>
                  </a:ext>
                </a:extLst>
              </p:cNvPr>
              <p:cNvSpPr txBox="1"/>
              <p:nvPr/>
            </p:nvSpPr>
            <p:spPr>
              <a:xfrm>
                <a:off x="1607175" y="1888924"/>
                <a:ext cx="22190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/>
                  <a:t>Automation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49C6689-5AAE-2D72-6D51-A89B4BE664AF}"/>
                </a:ext>
              </a:extLst>
            </p:cNvPr>
            <p:cNvGrpSpPr/>
            <p:nvPr/>
          </p:nvGrpSpPr>
          <p:grpSpPr>
            <a:xfrm>
              <a:off x="4261064" y="3315368"/>
              <a:ext cx="2408663" cy="2865973"/>
              <a:chOff x="4661210" y="3382825"/>
              <a:chExt cx="2408663" cy="2865973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6EAA12F-687D-7A86-F3D5-A6B2897066D4}"/>
                  </a:ext>
                </a:extLst>
              </p:cNvPr>
              <p:cNvGrpSpPr/>
              <p:nvPr/>
            </p:nvGrpSpPr>
            <p:grpSpPr>
              <a:xfrm>
                <a:off x="4741126" y="4040857"/>
                <a:ext cx="2219093" cy="2207941"/>
                <a:chOff x="4593529" y="3554631"/>
                <a:chExt cx="2219093" cy="2207941"/>
              </a:xfrm>
            </p:grpSpPr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C8762DCC-3080-62A9-6085-BE8B1881F7FA}"/>
                    </a:ext>
                  </a:extLst>
                </p:cNvPr>
                <p:cNvSpPr/>
                <p:nvPr/>
              </p:nvSpPr>
              <p:spPr>
                <a:xfrm>
                  <a:off x="4593529" y="3554631"/>
                  <a:ext cx="2219093" cy="2207941"/>
                </a:xfrm>
                <a:prstGeom prst="roundRect">
                  <a:avLst/>
                </a:prstGeom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pic>
              <p:nvPicPr>
                <p:cNvPr id="14" name="Picture 13" descr="A magnifying glass with a robotic arm&#10;&#10;Description automatically generated">
                  <a:extLst>
                    <a:ext uri="{FF2B5EF4-FFF2-40B4-BE49-F238E27FC236}">
                      <a16:creationId xmlns:a16="http://schemas.microsoft.com/office/drawing/2014/main" id="{6237FA96-F491-714A-AD32-D72049DFD7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875798" y="3831324"/>
                  <a:ext cx="1654554" cy="1654554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pic>
          </p:grp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B1D5C62-204D-ED82-ED49-96773247A623}"/>
                  </a:ext>
                </a:extLst>
              </p:cNvPr>
              <p:cNvSpPr txBox="1"/>
              <p:nvPr/>
            </p:nvSpPr>
            <p:spPr>
              <a:xfrm>
                <a:off x="4661210" y="3382825"/>
                <a:ext cx="240866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/>
                  <a:t>Focus on Robotics concepts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5264420-BEEC-64AF-0724-7A136C9CBF0E}"/>
                </a:ext>
              </a:extLst>
            </p:cNvPr>
            <p:cNvGrpSpPr/>
            <p:nvPr/>
          </p:nvGrpSpPr>
          <p:grpSpPr>
            <a:xfrm>
              <a:off x="6684173" y="1246031"/>
              <a:ext cx="2388168" cy="2847856"/>
              <a:chOff x="6863099" y="1246031"/>
              <a:chExt cx="2388168" cy="2847856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314F9E5C-6091-7E7B-A51F-321BF5027C5A}"/>
                  </a:ext>
                </a:extLst>
              </p:cNvPr>
              <p:cNvGrpSpPr/>
              <p:nvPr/>
            </p:nvGrpSpPr>
            <p:grpSpPr>
              <a:xfrm>
                <a:off x="6947638" y="1885946"/>
                <a:ext cx="2219093" cy="2207941"/>
                <a:chOff x="8464005" y="2325029"/>
                <a:chExt cx="2219093" cy="2207941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E71A0C2A-05BB-B94E-436E-9261ED62700A}"/>
                    </a:ext>
                  </a:extLst>
                </p:cNvPr>
                <p:cNvSpPr/>
                <p:nvPr/>
              </p:nvSpPr>
              <p:spPr>
                <a:xfrm>
                  <a:off x="8464005" y="2325029"/>
                  <a:ext cx="2219093" cy="2207941"/>
                </a:xfrm>
                <a:prstGeom prst="roundRect">
                  <a:avLst/>
                </a:prstGeom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pic>
              <p:nvPicPr>
                <p:cNvPr id="16" name="Picture 15" descr="A computer screen with a robotic arm&#10;&#10;Description automatically generated">
                  <a:extLst>
                    <a:ext uri="{FF2B5EF4-FFF2-40B4-BE49-F238E27FC236}">
                      <a16:creationId xmlns:a16="http://schemas.microsoft.com/office/drawing/2014/main" id="{613FBC71-C022-2C95-16B4-C834579429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46273" y="2604930"/>
                  <a:ext cx="1654555" cy="1654555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pic>
          </p:grp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6E303F8-E32A-B860-8717-1B04AF3C6A08}"/>
                  </a:ext>
                </a:extLst>
              </p:cNvPr>
              <p:cNvSpPr txBox="1"/>
              <p:nvPr/>
            </p:nvSpPr>
            <p:spPr>
              <a:xfrm>
                <a:off x="6863099" y="1246031"/>
                <a:ext cx="238816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/>
                  <a:t>Simulation and real time integration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484E4155-14A0-F4B0-233E-8EA0CA5E726A}"/>
                </a:ext>
              </a:extLst>
            </p:cNvPr>
            <p:cNvGrpSpPr/>
            <p:nvPr/>
          </p:nvGrpSpPr>
          <p:grpSpPr>
            <a:xfrm>
              <a:off x="9196442" y="3473736"/>
              <a:ext cx="2219093" cy="2707605"/>
              <a:chOff x="9196442" y="3473736"/>
              <a:chExt cx="2219093" cy="2707605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3FD55BE1-C29D-EE56-F1E8-B9F1A5163D10}"/>
                  </a:ext>
                </a:extLst>
              </p:cNvPr>
              <p:cNvGrpSpPr/>
              <p:nvPr/>
            </p:nvGrpSpPr>
            <p:grpSpPr>
              <a:xfrm>
                <a:off x="9196442" y="3973400"/>
                <a:ext cx="2219093" cy="2207941"/>
                <a:chOff x="9609037" y="4508245"/>
                <a:chExt cx="2219093" cy="2207941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AF158E8E-FE26-0BA0-C4B7-911D13489A12}"/>
                    </a:ext>
                  </a:extLst>
                </p:cNvPr>
                <p:cNvSpPr/>
                <p:nvPr/>
              </p:nvSpPr>
              <p:spPr>
                <a:xfrm>
                  <a:off x="9609037" y="4508245"/>
                  <a:ext cx="2219093" cy="2207941"/>
                </a:xfrm>
                <a:prstGeom prst="roundRect">
                  <a:avLst/>
                </a:prstGeom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EAA72288-691E-4A7F-724A-E8243F7FCC82}"/>
                    </a:ext>
                  </a:extLst>
                </p:cNvPr>
                <p:cNvGrpSpPr/>
                <p:nvPr/>
              </p:nvGrpSpPr>
              <p:grpSpPr>
                <a:xfrm>
                  <a:off x="9894839" y="4788471"/>
                  <a:ext cx="1647488" cy="1647488"/>
                  <a:chOff x="10132387" y="2682002"/>
                  <a:chExt cx="1647488" cy="1647488"/>
                </a:xfrm>
              </p:grpSpPr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43C25B8C-214D-8F97-E9D9-57EFF8F6F049}"/>
                      </a:ext>
                    </a:extLst>
                  </p:cNvPr>
                  <p:cNvSpPr/>
                  <p:nvPr/>
                </p:nvSpPr>
                <p:spPr>
                  <a:xfrm>
                    <a:off x="10132387" y="2682002"/>
                    <a:ext cx="1647488" cy="1647488"/>
                  </a:xfrm>
                  <a:prstGeom prst="ellipse">
                    <a:avLst/>
                  </a:prstGeom>
                  <a:solidFill>
                    <a:srgbClr val="DEDFDC"/>
                  </a:solidFill>
                  <a:ln>
                    <a:solidFill>
                      <a:srgbClr val="DEDFDC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pic>
                <p:nvPicPr>
                  <p:cNvPr id="26" name="Graphic 25" descr="Remote work with solid fill">
                    <a:extLst>
                      <a:ext uri="{FF2B5EF4-FFF2-40B4-BE49-F238E27FC236}">
                        <a16:creationId xmlns:a16="http://schemas.microsoft.com/office/drawing/2014/main" id="{45B5D2D3-C3D6-B020-0023-95B96A88F7E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96DAC541-7B7A-43D3-8B79-37D633B846F1}">
                        <asvg:svgBlip xmlns:asvg="http://schemas.microsoft.com/office/drawing/2016/SVG/main" r:embed="rId7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393052" y="2942667"/>
                    <a:ext cx="1126158" cy="1126158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E08657C-A8ED-EBDF-D036-038A5C5942F9}"/>
                  </a:ext>
                </a:extLst>
              </p:cNvPr>
              <p:cNvSpPr txBox="1"/>
              <p:nvPr/>
            </p:nvSpPr>
            <p:spPr>
              <a:xfrm>
                <a:off x="9482244" y="3473736"/>
                <a:ext cx="181394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Remote access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3548327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720C63D-59F3-F90B-6C9A-35A2631FE4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5913" y="1665288"/>
            <a:ext cx="9023350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42CC3-C279-D8CC-A5B1-70C3B73C66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/>
              <a:t>Digital Twin 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10D6C6-BF90-6E49-2D44-B6B04EAB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A3AE-4B91-52D0-F765-CB94D52FD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177273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F0F0D-1ED7-60E4-A4DB-051861E339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Level of Integration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6A504E6-38B0-C395-E093-1260C9235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1B998-A3CA-57A7-D45A-706DD29FDD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  <p:pic>
        <p:nvPicPr>
          <p:cNvPr id="10" name="Picture 9" descr="A diagram of a diagram&#10;&#10;Description automatically generated">
            <a:extLst>
              <a:ext uri="{FF2B5EF4-FFF2-40B4-BE49-F238E27FC236}">
                <a16:creationId xmlns:a16="http://schemas.microsoft.com/office/drawing/2014/main" id="{CA6E360C-A0D9-47E1-D881-78B19BA54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112" y="2062975"/>
            <a:ext cx="9651776" cy="367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1428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machine&#10;&#10;Description automatically generated with medium confidence">
            <a:extLst>
              <a:ext uri="{FF2B5EF4-FFF2-40B4-BE49-F238E27FC236}">
                <a16:creationId xmlns:a16="http://schemas.microsoft.com/office/drawing/2014/main" id="{37485AAC-76DE-ACF2-0F11-732628A0F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6984" y="938375"/>
            <a:ext cx="9621477" cy="5412081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00474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computer&#10;&#10;Description automatically generated">
            <a:extLst>
              <a:ext uri="{FF2B5EF4-FFF2-40B4-BE49-F238E27FC236}">
                <a16:creationId xmlns:a16="http://schemas.microsoft.com/office/drawing/2014/main" id="{971A46B0-24CA-381D-E9DC-5B2F78148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29433" y="1581501"/>
            <a:ext cx="5533134" cy="473083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software architecture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buSzPct val="100000"/>
              <a:tabLst>
                <a:tab pos="1074738" algn="l"/>
              </a:tabLst>
            </a:pPr>
            <a:r>
              <a:rPr lang="en-US" sz="3200" dirty="0"/>
              <a:t>Technical Foundations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916170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diagram of a service&#10;&#10;Description automatically generated">
            <a:extLst>
              <a:ext uri="{FF2B5EF4-FFF2-40B4-BE49-F238E27FC236}">
                <a16:creationId xmlns:a16="http://schemas.microsoft.com/office/drawing/2014/main" id="{4B3DFD5A-60C7-0B3F-7BAB-74A90EF115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4077" y="1665288"/>
            <a:ext cx="8027021" cy="4511675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8079E-86B6-73CD-D042-789F2348A6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ROS2 Nodes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6325E00-4593-78BC-8416-49B09198F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Technical Foundations </a:t>
            </a:r>
            <a:r>
              <a:rPr lang="en-GB" dirty="0"/>
              <a:t>	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C3DB-1AF6-3D5C-A156-FCCE1E015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/>
              <a:t>Technische Hochschule Ulm | Ahmed Ibrahim Almohamed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209511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386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1169</Words>
  <Application>Microsoft Office PowerPoint</Application>
  <PresentationFormat>Widescreen</PresentationFormat>
  <Paragraphs>111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Lato</vt:lpstr>
      <vt:lpstr>Office Theme</vt:lpstr>
      <vt:lpstr>Entwicklung einer Digital Twin-Applikation für einen Industrieroboter mit ROS und OPC-UA</vt:lpstr>
      <vt:lpstr>Agenda</vt:lpstr>
      <vt:lpstr>Introduction </vt:lpstr>
      <vt:lpstr>Introduction </vt:lpstr>
      <vt:lpstr>Technical Foundations  </vt:lpstr>
      <vt:lpstr>Technical Foundations </vt:lpstr>
      <vt:lpstr>Technical Foundations  </vt:lpstr>
      <vt:lpstr>Technical Foundations </vt:lpstr>
      <vt:lpstr>Technical Foundations  </vt:lpstr>
      <vt:lpstr>Technical Foundations </vt:lpstr>
      <vt:lpstr>Technical Foundations </vt:lpstr>
      <vt:lpstr>Use case Application </vt:lpstr>
      <vt:lpstr>Use case Application </vt:lpstr>
      <vt:lpstr>DEMO</vt:lpstr>
      <vt:lpstr>Vielen Dank für  Ihre Aufmerksamkeit.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Ibrahim Almohamed, Ahmed</dc:creator>
  <cp:lastModifiedBy>Ibrahim Almohamed, Ahmed</cp:lastModifiedBy>
  <cp:revision>168</cp:revision>
  <cp:lastPrinted>2019-04-24T09:18:20Z</cp:lastPrinted>
  <dcterms:created xsi:type="dcterms:W3CDTF">2024-09-14T04:28:06Z</dcterms:created>
  <dcterms:modified xsi:type="dcterms:W3CDTF">2024-11-08T17:01:44Z</dcterms:modified>
</cp:coreProperties>
</file>

<file path=docProps/thumbnail.jpeg>
</file>